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81" r:id="rId2"/>
    <p:sldId id="291" r:id="rId3"/>
    <p:sldId id="292" r:id="rId4"/>
    <p:sldId id="293" r:id="rId5"/>
    <p:sldId id="294" r:id="rId6"/>
    <p:sldId id="295" r:id="rId7"/>
    <p:sldId id="296" r:id="rId8"/>
    <p:sldId id="298" r:id="rId9"/>
    <p:sldId id="29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52"/>
    <p:restoredTop sz="96327"/>
  </p:normalViewPr>
  <p:slideViewPr>
    <p:cSldViewPr snapToGrid="0">
      <p:cViewPr>
        <p:scale>
          <a:sx n="94" d="100"/>
          <a:sy n="94" d="100"/>
        </p:scale>
        <p:origin x="2528" y="1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ov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jp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jp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" y="2049401"/>
            <a:ext cx="12192000" cy="1828800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60" y="4335401"/>
            <a:ext cx="11460481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19417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Presenter </a:t>
            </a:r>
            <a:r>
              <a:rPr lang="en-US" dirty="0" err="1"/>
              <a:t>Name(S</a:t>
            </a:r>
            <a:r>
              <a:rPr lang="en-US" dirty="0"/>
              <a:t>)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65760" y="4792601"/>
            <a:ext cx="11460481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presenter organization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65760" y="5075278"/>
            <a:ext cx="11460481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presentation event or location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68" y="17665"/>
            <a:ext cx="12213826" cy="685621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819" y="349880"/>
            <a:ext cx="2012204" cy="68275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294230E-30F3-6342-897D-D64D844BB7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31" r="86530"/>
          <a:stretch/>
        </p:blipFill>
        <p:spPr>
          <a:xfrm>
            <a:off x="86288" y="6183512"/>
            <a:ext cx="1642225" cy="690364"/>
          </a:xfrm>
          <a:prstGeom prst="rect">
            <a:avLst/>
          </a:prstGeom>
        </p:spPr>
      </p:pic>
      <p:sp>
        <p:nvSpPr>
          <p:cNvPr id="23" name="Slide Number Placeholder 5"/>
          <p:cNvSpPr txBox="1">
            <a:spLocks/>
          </p:cNvSpPr>
          <p:nvPr userDrawn="1"/>
        </p:nvSpPr>
        <p:spPr>
          <a:xfrm>
            <a:off x="11807992" y="65087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defPPr>
              <a:defRPr lang="en-US"/>
            </a:defPPr>
            <a:lvl1pPr marL="0" algn="l" defTabSz="609493" rtl="0" eaLnBrk="1" latinLnBrk="0" hangingPunct="1">
              <a:defRPr sz="900" b="1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/>
          </a:p>
        </p:txBody>
      </p:sp>
      <p:sp>
        <p:nvSpPr>
          <p:cNvPr id="25" name="Date Placeholder 3"/>
          <p:cNvSpPr txBox="1">
            <a:spLocks/>
          </p:cNvSpPr>
          <p:nvPr userDrawn="1"/>
        </p:nvSpPr>
        <p:spPr>
          <a:xfrm>
            <a:off x="9144000" y="6345239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609493" rtl="0" eaLnBrk="1" latinLnBrk="0" hangingPunct="1">
              <a:defRPr sz="900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68F0E1-7F3B-9143-ABF4-576BF984EE9D}" type="datetime4">
              <a:rPr lang="en-US" sz="900" smtClean="0"/>
              <a:pPr/>
              <a:t>August 4, 2023</a:t>
            </a:fld>
            <a:endParaRPr lang="en-US" sz="900" dirty="0"/>
          </a:p>
        </p:txBody>
      </p:sp>
      <p:sp>
        <p:nvSpPr>
          <p:cNvPr id="26" name="Slide Number Placeholder 5"/>
          <p:cNvSpPr txBox="1">
            <a:spLocks/>
          </p:cNvSpPr>
          <p:nvPr userDrawn="1"/>
        </p:nvSpPr>
        <p:spPr>
          <a:xfrm>
            <a:off x="11655553" y="6345239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defPPr>
              <a:defRPr lang="en-US"/>
            </a:defPPr>
            <a:lvl1pPr marL="0" algn="l" defTabSz="609493" rtl="0" eaLnBrk="1" latinLnBrk="0" hangingPunct="1">
              <a:defRPr sz="900" b="1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3722D57-58D6-9447-A6D5-A97F6C35A8FB}" type="slidenum">
              <a:rPr lang="en-US" sz="900" smtClean="0"/>
              <a:pPr/>
              <a:t>‹#›</a:t>
            </a:fld>
            <a:endParaRPr lang="en-US" sz="900" dirty="0"/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11469673" y="6443862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426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s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2D2A6B26-4AE8-4A5E-96B2-06CABAE3B2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" y="2413000"/>
            <a:ext cx="4876801" cy="3797044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C132A513-350B-46C6-AC03-73888D88E8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30668" y="2413000"/>
            <a:ext cx="6561253" cy="3797044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Content Placeholder 22">
            <a:extLst>
              <a:ext uri="{FF2B5EF4-FFF2-40B4-BE49-F238E27FC236}">
                <a16:creationId xmlns:a16="http://schemas.microsoft.com/office/drawing/2014/main" id="{03DFE93B-A19A-4468-A222-E9D9108059EF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74229" y="1600200"/>
            <a:ext cx="11617692" cy="639763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287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id="{3F7311EE-B970-436F-B065-5D17DFA6B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873738" y="1666773"/>
            <a:ext cx="1371957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D107B636-B7F6-47B0-940F-B885E192920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50477" y="1666773"/>
            <a:ext cx="1371957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4D260ABE-87BB-4EEE-B50F-4AA7C157389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96999" y="3938408"/>
            <a:ext cx="2103668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5">
            <a:extLst>
              <a:ext uri="{FF2B5EF4-FFF2-40B4-BE49-F238E27FC236}">
                <a16:creationId xmlns:a16="http://schemas.microsoft.com/office/drawing/2014/main" id="{77BBF60B-F9D0-4BE0-9B66-F084CDBB4BF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000" y="1666773"/>
            <a:ext cx="1371957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5">
            <a:extLst>
              <a:ext uri="{FF2B5EF4-FFF2-40B4-BE49-F238E27FC236}">
                <a16:creationId xmlns:a16="http://schemas.microsoft.com/office/drawing/2014/main" id="{B8498B6E-DB3F-47BF-A653-AE29EC9DFC4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2618766" y="3938408"/>
            <a:ext cx="2103668" cy="2202040"/>
          </a:xfrm>
          <a:solidFill>
            <a:schemeClr val="bg1">
              <a:lumMod val="25000"/>
              <a:lumOff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94173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Content Placeholder 20">
            <a:extLst>
              <a:ext uri="{FF2B5EF4-FFF2-40B4-BE49-F238E27FC236}">
                <a16:creationId xmlns:a16="http://schemas.microsoft.com/office/drawing/2014/main" id="{647131A7-1CC1-458A-902D-ABBAD39EDE47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960483" y="1666773"/>
            <a:ext cx="6882921" cy="638644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6CDABE6-D4D9-4D94-975B-F389DA9D36A6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4960647" y="2357805"/>
            <a:ext cx="6882104" cy="38798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83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7658" y="3064389"/>
            <a:ext cx="18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386773F-F642-2A44-BF03-5C1C68F62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65760" y="3265001"/>
            <a:ext cx="11460481" cy="276999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solidFill>
                  <a:srgbClr val="2B2B2B"/>
                </a:solidFill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C06637A-FD72-854D-BF64-C39908709B54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365760" y="5486400"/>
            <a:ext cx="11460481" cy="21544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solidFill>
                  <a:srgbClr val="2B2B2B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814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7658" y="3064389"/>
            <a:ext cx="18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3520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1113"/>
            <a:ext cx="12192000" cy="6858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" y="2049401"/>
            <a:ext cx="12192000" cy="1828800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60" y="4335401"/>
            <a:ext cx="11460481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19417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Presenter </a:t>
            </a:r>
            <a:r>
              <a:rPr lang="en-US" dirty="0" err="1"/>
              <a:t>Name(S</a:t>
            </a:r>
            <a:r>
              <a:rPr lang="en-US" dirty="0"/>
              <a:t>)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65760" y="4792601"/>
            <a:ext cx="11460481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presenter organization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65760" y="5075278"/>
            <a:ext cx="11460481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presentation event or location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67"/>
          <a:stretch/>
        </p:blipFill>
        <p:spPr>
          <a:xfrm>
            <a:off x="1" y="11113"/>
            <a:ext cx="12205565" cy="61454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819" y="349880"/>
            <a:ext cx="2012204" cy="6827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294230E-30F3-6342-897D-D64D844BB7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31" r="86530"/>
          <a:stretch/>
        </p:blipFill>
        <p:spPr>
          <a:xfrm>
            <a:off x="86288" y="6183512"/>
            <a:ext cx="1642225" cy="690364"/>
          </a:xfrm>
          <a:prstGeom prst="rect">
            <a:avLst/>
          </a:prstGeom>
        </p:spPr>
      </p:pic>
      <p:sp>
        <p:nvSpPr>
          <p:cNvPr id="22" name="Date Placeholder 3"/>
          <p:cNvSpPr txBox="1">
            <a:spLocks/>
          </p:cNvSpPr>
          <p:nvPr userDrawn="1"/>
        </p:nvSpPr>
        <p:spPr>
          <a:xfrm>
            <a:off x="9144000" y="6345239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609493" rtl="0" eaLnBrk="1" latinLnBrk="0" hangingPunct="1">
              <a:defRPr sz="900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68F0E1-7F3B-9143-ABF4-576BF984EE9D}" type="datetime4">
              <a:rPr lang="en-US" sz="900" smtClean="0"/>
              <a:pPr/>
              <a:t>August 4, 2023</a:t>
            </a:fld>
            <a:endParaRPr lang="en-US" sz="900" dirty="0"/>
          </a:p>
        </p:txBody>
      </p:sp>
      <p:sp>
        <p:nvSpPr>
          <p:cNvPr id="23" name="Slide Number Placeholder 5"/>
          <p:cNvSpPr txBox="1">
            <a:spLocks/>
          </p:cNvSpPr>
          <p:nvPr userDrawn="1"/>
        </p:nvSpPr>
        <p:spPr>
          <a:xfrm>
            <a:off x="11655553" y="6345239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defPPr>
              <a:defRPr lang="en-US"/>
            </a:defPPr>
            <a:lvl1pPr marL="0" algn="l" defTabSz="609493" rtl="0" eaLnBrk="1" latinLnBrk="0" hangingPunct="1">
              <a:defRPr sz="900" b="1" kern="1200">
                <a:solidFill>
                  <a:srgbClr val="707276"/>
                </a:solidFill>
                <a:latin typeface="Arial"/>
                <a:ea typeface="+mn-ea"/>
                <a:cs typeface="Arial"/>
              </a:defRPr>
            </a:lvl1pPr>
            <a:lvl2pPr marL="60949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3722D57-58D6-9447-A6D5-A97F6C35A8FB}" type="slidenum">
              <a:rPr lang="en-US" sz="900" smtClean="0"/>
              <a:pPr/>
              <a:t>‹#›</a:t>
            </a:fld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81026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" y="2684437"/>
            <a:ext cx="12192000" cy="1546665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3200" b="1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60" y="4335401"/>
            <a:ext cx="11460481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19417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Presenter </a:t>
            </a:r>
            <a:r>
              <a:rPr lang="en-US" dirty="0" err="1"/>
              <a:t>Name(S</a:t>
            </a:r>
            <a:r>
              <a:rPr lang="en-US" dirty="0"/>
              <a:t>)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65760" y="4792601"/>
            <a:ext cx="11460481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 baseline="0">
                <a:solidFill>
                  <a:srgbClr val="194173"/>
                </a:solidFill>
              </a:defRPr>
            </a:lvl1pPr>
          </a:lstStyle>
          <a:p>
            <a:pPr lvl="0"/>
            <a:r>
              <a:rPr lang="en-US" dirty="0"/>
              <a:t>Click to add presenter organization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1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1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7658" y="3064389"/>
            <a:ext cx="18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6DF4160-2A52-4FCC-8FA0-6D2AE7752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229" y="1600199"/>
            <a:ext cx="11683652" cy="45720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1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7658" y="3064389"/>
            <a:ext cx="18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374229" y="1600199"/>
            <a:ext cx="5486400" cy="45720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6A2D3E9-D9CB-4670-9355-E8728F9E5CA0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69153" y="1600199"/>
            <a:ext cx="5486400" cy="45720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85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4" name="TextBox 3"/>
          <p:cNvSpPr txBox="1"/>
          <p:nvPr/>
        </p:nvSpPr>
        <p:spPr>
          <a:xfrm>
            <a:off x="12967658" y="3064389"/>
            <a:ext cx="18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374229" y="2292351"/>
            <a:ext cx="5486400" cy="3879849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B2D38A28-F70D-724B-94C3-12BB00B72DC3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347884" y="1601318"/>
            <a:ext cx="5495519" cy="638644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26B4CE1-7E3A-F745-8007-4392CFFCEBF9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74229" y="1600200"/>
            <a:ext cx="5486400" cy="639763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4E0F36CE-B151-954C-BC8C-B81A59274C55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347884" y="2292350"/>
            <a:ext cx="5494867" cy="3879850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207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64345B3C-5F6B-4A5E-850C-2AABD3D614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93224" y="1520445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839406B1-C905-49FE-8395-6A4846414EE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3224" y="2971800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3" name="Picture Placeholder 2">
            <a:extLst>
              <a:ext uri="{FF2B5EF4-FFF2-40B4-BE49-F238E27FC236}">
                <a16:creationId xmlns:a16="http://schemas.microsoft.com/office/drawing/2014/main" id="{E4965F36-3883-487A-B557-2CC13CA8979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499337" y="1529868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462238A5-CD91-4729-8F13-C28980B9A3C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99337" y="2981223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A8CFB329-35F3-4FEE-BD2E-4F1DF192EBB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005450" y="1529868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B47493A7-2A95-41B8-9459-39C2C5DFFD5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05450" y="2981223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7" name="Picture Placeholder 2">
            <a:extLst>
              <a:ext uri="{FF2B5EF4-FFF2-40B4-BE49-F238E27FC236}">
                <a16:creationId xmlns:a16="http://schemas.microsoft.com/office/drawing/2014/main" id="{2F21B057-1B2C-43F2-9F05-64892AA92ED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93224" y="3892385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8" name="Text Placeholder 5">
            <a:extLst>
              <a:ext uri="{FF2B5EF4-FFF2-40B4-BE49-F238E27FC236}">
                <a16:creationId xmlns:a16="http://schemas.microsoft.com/office/drawing/2014/main" id="{C31EFD41-0ED6-4B8B-BBC0-15B19A1300C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3224" y="5343740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49" name="Picture Placeholder 2">
            <a:extLst>
              <a:ext uri="{FF2B5EF4-FFF2-40B4-BE49-F238E27FC236}">
                <a16:creationId xmlns:a16="http://schemas.microsoft.com/office/drawing/2014/main" id="{5F5B5F86-90C0-4906-BD83-8A8A8E77054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499337" y="3901808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0" name="Text Placeholder 5">
            <a:extLst>
              <a:ext uri="{FF2B5EF4-FFF2-40B4-BE49-F238E27FC236}">
                <a16:creationId xmlns:a16="http://schemas.microsoft.com/office/drawing/2014/main" id="{84899FB2-785A-461A-AAFB-DE9EAD5E3C6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99337" y="5353163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51" name="Picture Placeholder 2">
            <a:extLst>
              <a:ext uri="{FF2B5EF4-FFF2-40B4-BE49-F238E27FC236}">
                <a16:creationId xmlns:a16="http://schemas.microsoft.com/office/drawing/2014/main" id="{FF1B9B09-B2C4-4EF7-905C-81C3CFF63DF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005450" y="3901808"/>
            <a:ext cx="3205220" cy="2138657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Text Placeholder 5">
            <a:extLst>
              <a:ext uri="{FF2B5EF4-FFF2-40B4-BE49-F238E27FC236}">
                <a16:creationId xmlns:a16="http://schemas.microsoft.com/office/drawing/2014/main" id="{AEF18E0E-A9B3-4A79-92FB-F534760DAC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05450" y="5353163"/>
            <a:ext cx="3205220" cy="69672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</p:spTree>
    <p:extLst>
      <p:ext uri="{BB962C8B-B14F-4D97-AF65-F5344CB8AC3E}">
        <p14:creationId xmlns:p14="http://schemas.microsoft.com/office/powerpoint/2010/main" val="260643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s with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64345B3C-5F6B-4A5E-850C-2AABD3D614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45"/>
            <a:ext cx="3932944" cy="2409590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B157FD86-FC2C-463B-BD27-6917B6D2E5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27816" y="1371645"/>
            <a:ext cx="3932944" cy="2409590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930AED4F-F21A-492D-8EF0-E02840C2720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55631" y="1371645"/>
            <a:ext cx="3932944" cy="2409590"/>
          </a:xfrm>
          <a:prstGeom prst="rect">
            <a:avLst/>
          </a:prstGeom>
          <a:solidFill>
            <a:srgbClr val="B3B3B3"/>
          </a:solidFill>
          <a:ln>
            <a:solidFill>
              <a:schemeClr val="bg1"/>
            </a:solidFill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CD2476C0-3D76-4E27-90C3-EC41C39A1B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" y="3908425"/>
            <a:ext cx="3932943" cy="2262188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84467BEB-CB5C-4C56-8E6D-00C26CC2D9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27817" y="3908425"/>
            <a:ext cx="3932943" cy="2262188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4C8CDC4-54D1-425A-A6F9-166896AED31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9057" y="3908425"/>
            <a:ext cx="3932943" cy="2262188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91468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 with 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sz="2500">
                <a:solidFill>
                  <a:srgbClr val="19417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27987" y="6210044"/>
            <a:ext cx="1585071" cy="516888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Content Placeholder 2"/>
          <p:cNvSpPr>
            <a:spLocks noGrp="1"/>
          </p:cNvSpPr>
          <p:nvPr/>
        </p:nvSpPr>
        <p:spPr>
          <a:xfrm>
            <a:off x="5305771" y="-663677"/>
            <a:ext cx="15520416" cy="4572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342900" indent="-3429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3"/>
              </a:buBlip>
              <a:defRPr sz="18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4"/>
              </a:buBlip>
              <a:defRPr sz="16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5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609493" rtl="0" eaLnBrk="1" latinLnBrk="0" hangingPunct="1">
              <a:spcBef>
                <a:spcPct val="20000"/>
              </a:spcBef>
              <a:buSzPct val="100000"/>
              <a:buFontTx/>
              <a:buBlip>
                <a:blip r:embed="rId2"/>
              </a:buBlip>
              <a:defRPr sz="14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609493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kern="1200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C132A513-350B-46C6-AC03-73888D88E8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05771" y="1308100"/>
            <a:ext cx="6886229" cy="5549900"/>
          </a:xfrm>
          <a:prstGeom prst="rect">
            <a:avLst/>
          </a:prstGeom>
          <a:solidFill>
            <a:srgbClr val="B3B3B3"/>
          </a:solidFill>
          <a:ln>
            <a:noFill/>
          </a:ln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9BCED51-832A-4EBA-9DD7-F55F1B70E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229" y="2292351"/>
            <a:ext cx="4802369" cy="387984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320040" indent="-320040">
              <a:buSzPct val="100000"/>
              <a:buFontTx/>
              <a:buBlip>
                <a:blip r:embed="rId6"/>
              </a:buBlip>
              <a:defRPr sz="2000">
                <a:solidFill>
                  <a:schemeClr val="accent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7"/>
              </a:buBlip>
              <a:defRPr sz="1800">
                <a:solidFill>
                  <a:schemeClr val="accent1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8"/>
              </a:buBlip>
              <a:defRPr sz="1600">
                <a:solidFill>
                  <a:schemeClr val="accent1"/>
                </a:solidFill>
                <a:latin typeface="Arial"/>
                <a:cs typeface="Arial"/>
              </a:defRPr>
            </a:lvl3pPr>
            <a:lvl4pPr marL="1581912" indent="-210312">
              <a:buSzPct val="100000"/>
              <a:buFontTx/>
              <a:buBlip>
                <a:blip r:embed="rId9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4pPr>
            <a:lvl5pPr marL="2029968" indent="-201168">
              <a:buSzPct val="100000"/>
              <a:buFontTx/>
              <a:buBlip>
                <a:blip r:embed="rId6"/>
              </a:buBlip>
              <a:defRPr sz="1400">
                <a:solidFill>
                  <a:schemeClr val="accent1"/>
                </a:solidFill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22">
            <a:extLst>
              <a:ext uri="{FF2B5EF4-FFF2-40B4-BE49-F238E27FC236}">
                <a16:creationId xmlns:a16="http://schemas.microsoft.com/office/drawing/2014/main" id="{E4DC17AF-00E1-43FF-891E-130F44D55953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65760" y="1600200"/>
            <a:ext cx="4802369" cy="639763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493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7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g"/><Relationship Id="rId20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365760" y="201168"/>
            <a:ext cx="88392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0" y="6356352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57601" y="6356352"/>
            <a:ext cx="4876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5553" y="6356352"/>
            <a:ext cx="402336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1469673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38A9AE2-5447-C34D-A870-92BE03CF5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760" y="1600200"/>
            <a:ext cx="11460481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7" y="0"/>
            <a:ext cx="12192000" cy="685621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819" y="349880"/>
            <a:ext cx="2012204" cy="68275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94230E-30F3-6342-897D-D64D844BB7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31" r="86530"/>
          <a:stretch/>
        </p:blipFill>
        <p:spPr>
          <a:xfrm>
            <a:off x="86288" y="6183512"/>
            <a:ext cx="1642225" cy="69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218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457200" rtl="0" eaLnBrk="1" latinLnBrk="0" hangingPunct="1">
        <a:spcBef>
          <a:spcPct val="0"/>
        </a:spcBef>
        <a:buNone/>
        <a:defRPr sz="2600" b="1" kern="1200">
          <a:solidFill>
            <a:srgbClr val="194173"/>
          </a:solidFill>
          <a:latin typeface="Arial"/>
          <a:ea typeface="+mj-ea"/>
          <a:cs typeface="Arial"/>
        </a:defRPr>
      </a:lvl1pPr>
    </p:titleStyle>
    <p:bodyStyle>
      <a:lvl1pPr marL="320040" indent="-320040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18"/>
        </a:buBlip>
        <a:defRPr sz="2000" kern="1200">
          <a:solidFill>
            <a:srgbClr val="2B2B2B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19"/>
        </a:buBlip>
        <a:defRPr sz="1800" kern="1200">
          <a:solidFill>
            <a:srgbClr val="2B2B2B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20"/>
        </a:buBlip>
        <a:defRPr sz="1600" kern="1200">
          <a:solidFill>
            <a:srgbClr val="2B2B2B"/>
          </a:solidFill>
          <a:latin typeface="Arial"/>
          <a:ea typeface="+mn-ea"/>
          <a:cs typeface="Arial"/>
        </a:defRPr>
      </a:lvl3pPr>
      <a:lvl4pPr marL="1581912" indent="-210312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21"/>
        </a:buBlip>
        <a:defRPr sz="1400" kern="1200">
          <a:solidFill>
            <a:srgbClr val="2B2B2B"/>
          </a:solidFill>
          <a:latin typeface="Arial"/>
          <a:ea typeface="+mn-ea"/>
          <a:cs typeface="Arial"/>
        </a:defRPr>
      </a:lvl4pPr>
      <a:lvl5pPr marL="2029968" indent="-201168" algn="l" defTabSz="457200" rtl="0" eaLnBrk="1" latinLnBrk="0" hangingPunct="1">
        <a:spcBef>
          <a:spcPct val="20000"/>
        </a:spcBef>
        <a:buClr>
          <a:srgbClr val="194173"/>
        </a:buClr>
        <a:buSzPct val="100000"/>
        <a:buFontTx/>
        <a:buBlip>
          <a:blip r:embed="rId18"/>
        </a:buBlip>
        <a:defRPr sz="1400" kern="1200">
          <a:solidFill>
            <a:srgbClr val="2B2B2B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Introductory </a:t>
            </a:r>
            <a:r>
              <a:rPr lang="en-US" dirty="0" err="1"/>
              <a:t>JupyterHub</a:t>
            </a:r>
            <a:r>
              <a:rPr lang="en-US" dirty="0"/>
              <a:t> Webinar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2142A8-0DB2-41D1-B66B-24F87927FC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Python ARM Radar Toolkit (</a:t>
            </a:r>
            <a:r>
              <a:rPr lang="en-US" dirty="0" err="1"/>
              <a:t>Py</a:t>
            </a:r>
            <a:r>
              <a:rPr lang="en-US" dirty="0"/>
              <a:t>-ART)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2CC2685-D7EE-4D94-A80F-9CD9201907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Latest and Greatest with </a:t>
            </a:r>
            <a:r>
              <a:rPr lang="en-US" dirty="0" err="1"/>
              <a:t>Py</a:t>
            </a:r>
            <a:r>
              <a:rPr lang="en-US" dirty="0"/>
              <a:t>-ART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C6EF132-C3DD-4FEE-8315-1B72626EC9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Max Grover, Zach Sherman, Scott Collis – Argonne National Laboratory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99CC97E-601F-49B5-B1FC-75108FE754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ARM Open Science Team</a:t>
            </a:r>
          </a:p>
        </p:txBody>
      </p:sp>
    </p:spTree>
    <p:extLst>
      <p:ext uri="{BB962C8B-B14F-4D97-AF65-F5344CB8AC3E}">
        <p14:creationId xmlns:p14="http://schemas.microsoft.com/office/powerpoint/2010/main" val="37363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46D5C8-4125-4168-AEE0-1B5573915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493"/>
            <a:r>
              <a:rPr lang="en-US" dirty="0"/>
              <a:t>ARM Open Source Software Update | ARM Developers Workshop 2023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169B2A4-603F-4DA7-BB72-12B163990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Decade of Open Radar Science with the Python ARM Radar Toolkit (</a:t>
            </a:r>
            <a:r>
              <a:rPr lang="en-US" dirty="0" err="1"/>
              <a:t>Py</a:t>
            </a:r>
            <a:r>
              <a:rPr lang="en-US" dirty="0"/>
              <a:t>-ART)!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26BBC-F1E2-44F3-A94D-E7FC53CEA39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defTabSz="609493"/>
            <a:fld id="{2968F0E1-7F3B-9143-ABF4-576BF984EE9D}" type="datetime4">
              <a:rPr lang="en-US"/>
              <a:pPr defTabSz="609493"/>
              <a:t>August 4,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42343-570A-4D80-959E-F25B92CB31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defTabSz="609493"/>
            <a:fld id="{03722D57-58D6-9447-A6D5-A97F6C35A8FB}" type="slidenum">
              <a:rPr lang="en-US"/>
              <a:pPr defTabSz="609493"/>
              <a:t>2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526D95A-5EA5-49A9-8D64-AD817F75D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427100"/>
            <a:ext cx="7278322" cy="4572000"/>
          </a:xfrm>
        </p:spPr>
        <p:txBody>
          <a:bodyPr/>
          <a:lstStyle/>
          <a:p>
            <a:r>
              <a:rPr lang="en-US" dirty="0"/>
              <a:t>Initially created by Scott Collis and Jonathan </a:t>
            </a:r>
            <a:r>
              <a:rPr lang="en-US" dirty="0" err="1"/>
              <a:t>Helmus</a:t>
            </a:r>
            <a:r>
              <a:rPr lang="en-US" dirty="0"/>
              <a:t> (2013), funded by ARM, built to work with weather radar data</a:t>
            </a:r>
          </a:p>
          <a:p>
            <a:r>
              <a:rPr lang="en-US" dirty="0"/>
              <a:t>Over 340 citations of the package (peer-reviewed publications), 1000 monthly users</a:t>
            </a:r>
          </a:p>
          <a:p>
            <a:r>
              <a:rPr lang="en-US" dirty="0"/>
              <a:t>&gt;600,000 package downloads</a:t>
            </a:r>
          </a:p>
          <a:p>
            <a:r>
              <a:rPr lang="en-US" dirty="0"/>
              <a:t>Recent development with array integration, moving to a standard IO library maintained by the broader community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9B5B54-AB43-477C-86AF-B14FDE928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633" y="3952138"/>
            <a:ext cx="1373375" cy="1617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B7D979-AB19-C6C9-D9FE-ADDBECD54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29" y="3906866"/>
            <a:ext cx="1876546" cy="5754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DA6125-7321-05A5-689B-791180ABDCFE}"/>
              </a:ext>
            </a:extLst>
          </p:cNvPr>
          <p:cNvSpPr txBox="1"/>
          <p:nvPr/>
        </p:nvSpPr>
        <p:spPr>
          <a:xfrm>
            <a:off x="5498085" y="5558106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pyart.Radar</a:t>
            </a:r>
            <a:r>
              <a:rPr lang="en-US" dirty="0"/>
              <a:t>()</a:t>
            </a:r>
          </a:p>
        </p:txBody>
      </p:sp>
      <p:pic>
        <p:nvPicPr>
          <p:cNvPr id="8" name="Picture 6" descr="Office of Water Prediction">
            <a:extLst>
              <a:ext uri="{FF2B5EF4-FFF2-40B4-BE49-F238E27FC236}">
                <a16:creationId xmlns:a16="http://schemas.microsoft.com/office/drawing/2014/main" id="{D959C59B-BAEE-F26E-0D3A-33B95B1F8F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297" y="4434006"/>
            <a:ext cx="746429" cy="746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DCEE00-8B81-0243-C16E-E0A4D56852DC}"/>
              </a:ext>
            </a:extLst>
          </p:cNvPr>
          <p:cNvSpPr txBox="1"/>
          <p:nvPr/>
        </p:nvSpPr>
        <p:spPr>
          <a:xfrm>
            <a:off x="2355759" y="3911106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174173"/>
                </a:solidFill>
              </a:rPr>
              <a:t>research radars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773486-C6CF-F0D1-E4AD-FC441EC00F3E}"/>
              </a:ext>
            </a:extLst>
          </p:cNvPr>
          <p:cNvSpPr txBox="1"/>
          <p:nvPr/>
        </p:nvSpPr>
        <p:spPr>
          <a:xfrm>
            <a:off x="2197530" y="4571311"/>
            <a:ext cx="2108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A4"/>
                </a:solidFill>
              </a:rPr>
              <a:t>NEXRAD network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82799C-38E9-7104-4820-97A8A63AEF2A}"/>
              </a:ext>
            </a:extLst>
          </p:cNvPr>
          <p:cNvSpPr txBox="1"/>
          <p:nvPr/>
        </p:nvSpPr>
        <p:spPr>
          <a:xfrm>
            <a:off x="8438374" y="4095772"/>
            <a:ext cx="29542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corrections</a:t>
            </a:r>
          </a:p>
          <a:p>
            <a:r>
              <a:rPr lang="en-US" dirty="0"/>
              <a:t>retrievals</a:t>
            </a:r>
          </a:p>
          <a:p>
            <a:r>
              <a:rPr lang="en-US" dirty="0"/>
              <a:t>gridding</a:t>
            </a:r>
          </a:p>
          <a:p>
            <a:r>
              <a:rPr lang="en-US" dirty="0"/>
              <a:t>graph (viz)</a:t>
            </a:r>
          </a:p>
          <a:p>
            <a:r>
              <a:rPr lang="en-US" dirty="0"/>
              <a:t>pointers to other libraries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06C2B9-3981-9729-8B26-A5F5AB05C386}"/>
              </a:ext>
            </a:extLst>
          </p:cNvPr>
          <p:cNvSpPr txBox="1"/>
          <p:nvPr/>
        </p:nvSpPr>
        <p:spPr>
          <a:xfrm>
            <a:off x="1973220" y="5269406"/>
            <a:ext cx="15440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~13 other radar formats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1B2766D4-F604-1EA9-6359-8D9180D0380C}"/>
              </a:ext>
            </a:extLst>
          </p:cNvPr>
          <p:cNvSpPr/>
          <p:nvPr/>
        </p:nvSpPr>
        <p:spPr>
          <a:xfrm>
            <a:off x="4703793" y="3865545"/>
            <a:ext cx="391382" cy="196941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FA53C58B-5DFC-E981-346A-A7FB6BC6ED56}"/>
              </a:ext>
            </a:extLst>
          </p:cNvPr>
          <p:cNvSpPr/>
          <p:nvPr/>
        </p:nvSpPr>
        <p:spPr>
          <a:xfrm>
            <a:off x="7539036" y="4571311"/>
            <a:ext cx="502191" cy="557881"/>
          </a:xfrm>
          <a:prstGeom prst="rightArrow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xarray - NumFOCUS">
            <a:extLst>
              <a:ext uri="{FF2B5EF4-FFF2-40B4-BE49-F238E27FC236}">
                <a16:creationId xmlns:a16="http://schemas.microsoft.com/office/drawing/2014/main" id="{4A1C2A68-3595-B889-636D-D726FB37B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1" y="1645007"/>
            <a:ext cx="2097493" cy="209749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5150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594 -0.01759 L -0.27071 0.32778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45" y="17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2" grpId="0"/>
      <p:bldP spid="13" grpId="0"/>
      <p:bldP spid="14" grpId="0"/>
      <p:bldP spid="15" grpId="0" animBg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968C73-A643-0D32-0790-9B3D83937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FB8425-0AF3-DCB2-CE74-8380AE1E3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Overshooting Top: Deep Convection in Argentina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8A8C7-C457-148E-A7B5-0348CF8895F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087569-14FB-0449-4077-74D5484D1B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8396896-8EF7-4363-CA49-FA9DADAB9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5868" y="1413289"/>
            <a:ext cx="9047553" cy="4533422"/>
          </a:xfrm>
        </p:spPr>
      </p:pic>
    </p:spTree>
    <p:extLst>
      <p:ext uri="{BB962C8B-B14F-4D97-AF65-F5344CB8AC3E}">
        <p14:creationId xmlns:p14="http://schemas.microsoft.com/office/powerpoint/2010/main" val="365953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713A8E4-F7EB-8571-C582-49FB03DAB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C60DAE-52A0-8122-0E8A-9FCBAD56A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Snow in the Rockies: A SAIL Perspective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CD3E3-BB03-3FA2-D2A3-41B8DE63F8B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73F23C-A9AD-A444-F7A4-DC23D02442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pi-animation-april-6deg (1)">
            <a:hlinkClick r:id="" action="ppaction://media"/>
            <a:extLst>
              <a:ext uri="{FF2B5EF4-FFF2-40B4-BE49-F238E27FC236}">
                <a16:creationId xmlns:a16="http://schemas.microsoft.com/office/drawing/2014/main" id="{BA520385-2CAD-3478-D073-C0E7DF826D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0342" y="1402142"/>
            <a:ext cx="7690458" cy="5254690"/>
          </a:xfrm>
        </p:spPr>
      </p:pic>
    </p:spTree>
    <p:extLst>
      <p:ext uri="{BB962C8B-B14F-4D97-AF65-F5344CB8AC3E}">
        <p14:creationId xmlns:p14="http://schemas.microsoft.com/office/powerpoint/2010/main" val="27675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41FB2B-803B-062E-4080-F03CC8574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EADBBC-6EF4-AB4F-245C-BAF267FCA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Severe Storms in the Midwest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94398-DCB1-9F10-12C9-E52C044447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0DF685-57AC-B248-F29C-6A2C0B8018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KMKX-map-animation (3)">
            <a:hlinkClick r:id="" action="ppaction://media"/>
            <a:extLst>
              <a:ext uri="{FF2B5EF4-FFF2-40B4-BE49-F238E27FC236}">
                <a16:creationId xmlns:a16="http://schemas.microsoft.com/office/drawing/2014/main" id="{A76C8F66-6157-351C-BA17-461457DB333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24275" y="1600200"/>
            <a:ext cx="4983163" cy="4572000"/>
          </a:xfrm>
        </p:spPr>
      </p:pic>
    </p:spTree>
    <p:extLst>
      <p:ext uri="{BB962C8B-B14F-4D97-AF65-F5344CB8AC3E}">
        <p14:creationId xmlns:p14="http://schemas.microsoft.com/office/powerpoint/2010/main" val="201138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8CDE92-745F-43E4-B771-90D7A2CEA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27F372-638C-3BC1-8991-B2323531F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in the Roadmap: Supporting FM-301/Cfradial2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9C46E-8A27-A1B5-47A1-089BA1FD870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909226-F5DC-3AB2-DE54-085994DAA4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102F26-F8DF-2702-4574-987AF5D76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430" y="1519454"/>
            <a:ext cx="5763123" cy="4487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8ACBE1A8-BEE1-8915-F02D-298349660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59" y="1773209"/>
            <a:ext cx="5052401" cy="423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F2F176-BE6B-E064-4F0F-215B371F8B9F}"/>
              </a:ext>
            </a:extLst>
          </p:cNvPr>
          <p:cNvSpPr txBox="1"/>
          <p:nvPr/>
        </p:nvSpPr>
        <p:spPr>
          <a:xfrm>
            <a:off x="2183641" y="1334788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cfradial1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4B7C11-36B2-E56B-4C40-CC820F6C5600}"/>
              </a:ext>
            </a:extLst>
          </p:cNvPr>
          <p:cNvSpPr txBox="1"/>
          <p:nvPr/>
        </p:nvSpPr>
        <p:spPr>
          <a:xfrm>
            <a:off x="8245641" y="1334788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cfradial1</a:t>
            </a:r>
          </a:p>
        </p:txBody>
      </p:sp>
    </p:spTree>
    <p:extLst>
      <p:ext uri="{BB962C8B-B14F-4D97-AF65-F5344CB8AC3E}">
        <p14:creationId xmlns:p14="http://schemas.microsoft.com/office/powerpoint/2010/main" val="62881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510A63-BF87-9020-1249-D07424CC8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E1D6DF-AA1C-6256-7F4C-4820F9BE9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Xradar</a:t>
            </a:r>
            <a:r>
              <a:rPr lang="en-US" dirty="0"/>
              <a:t> as the Core IO Library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05595-1DC1-B511-D94D-2C19660A24E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7D4C0D-C1BA-2F55-656E-E5C2425F2E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D3B4491-6388-C0F2-6066-B89F3A223D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760" y="1545609"/>
            <a:ext cx="7633368" cy="4572000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A862C96-AA3D-E6D0-B6D0-D5BD9B0F0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664" y="2282587"/>
            <a:ext cx="6096000" cy="180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DCCBE5-17A4-54A9-A0D1-A8767CBF8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100" y="4049702"/>
            <a:ext cx="3959799" cy="220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929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D58BA7-6664-675F-29C0-503FF5327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D7D5A5-276E-005B-0A9B-F859EECEC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Updated Documentation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60908-A1A5-97F9-1C8A-46E05217B24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1598D7-9E7D-0764-BF0A-27229F2B8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370E1B-8470-9D43-112B-DCE7A6190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655" y="1457197"/>
            <a:ext cx="7302690" cy="478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75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CE5AAA-75A7-DA0B-1A14-44835AB57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82D110-7554-EE89-EFBD-4D877FC8A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Radar Cookbooks: Educating the Open Radar Community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70173-1B17-5048-AAC5-30F77667FC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968F0E1-7F3B-9143-ABF4-576BF984EE9D}" type="datetime4">
              <a:rPr lang="en-US" smtClean="0"/>
              <a:pPr/>
              <a:t>August 4, 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8E4849-2ACD-334D-C3AD-0671B24EFC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FCA35F2-7618-98D5-CC85-7DC94FE78A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880" y="1427100"/>
            <a:ext cx="8165690" cy="4572000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2AD47E-0332-76F8-B2B8-82AE69EDB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753" y="3609985"/>
            <a:ext cx="4876800" cy="23891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8CF3B6-D9B8-7125-E3DC-3BE44CC6B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1666" y="1427100"/>
            <a:ext cx="2705454" cy="248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45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">
  <a:themeElements>
    <a:clrScheme name="Custom 4">
      <a:dk1>
        <a:srgbClr val="2B2B2B"/>
      </a:dk1>
      <a:lt1>
        <a:srgbClr val="2B2B2B"/>
      </a:lt1>
      <a:dk2>
        <a:srgbClr val="828282"/>
      </a:dk2>
      <a:lt2>
        <a:srgbClr val="FFFFFF"/>
      </a:lt2>
      <a:accent1>
        <a:srgbClr val="194170"/>
      </a:accent1>
      <a:accent2>
        <a:srgbClr val="8ABEDC"/>
      </a:accent2>
      <a:accent3>
        <a:srgbClr val="828282"/>
      </a:accent3>
      <a:accent4>
        <a:srgbClr val="00BD70"/>
      </a:accent4>
      <a:accent5>
        <a:srgbClr val="BDBBBB"/>
      </a:accent5>
      <a:accent6>
        <a:srgbClr val="F7C446"/>
      </a:accent6>
      <a:hlink>
        <a:srgbClr val="00BD70"/>
      </a:hlink>
      <a:folHlink>
        <a:srgbClr val="005970"/>
      </a:folHlink>
    </a:clrScheme>
    <a:fontScheme name="PNNL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2DC62924-DBB4-4D4E-B07E-F01EA3DFE360}" vid="{C0498971-5D7A-41BA-B597-12289E763B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203</Words>
  <Application>Microsoft Macintosh PowerPoint</Application>
  <PresentationFormat>Widescreen</PresentationFormat>
  <Paragraphs>47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ARM</vt:lpstr>
      <vt:lpstr>The Python ARM Radar Toolkit (Py-ART)</vt:lpstr>
      <vt:lpstr>A Decade of Open Radar Science with the Python ARM Radar Toolkit (Py-ART)!</vt:lpstr>
      <vt:lpstr>An Overshooting Top: Deep Convection in Argentina</vt:lpstr>
      <vt:lpstr>Snow in the Rockies: A SAIL Perspective</vt:lpstr>
      <vt:lpstr>Tracking Severe Storms in the Midwest</vt:lpstr>
      <vt:lpstr>Next in the Roadmap: Supporting FM-301/Cfradial2</vt:lpstr>
      <vt:lpstr>Xradar as the Core IO Library</vt:lpstr>
      <vt:lpstr>Updated Documentation</vt:lpstr>
      <vt:lpstr>Radar Cookbooks: Educating the Open Radar Community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Decade of Open Radar Science with the Python ARM Radar Toolkit (Py-ART)!</dc:title>
  <dc:creator>Grover, Maxwell</dc:creator>
  <cp:lastModifiedBy>Grover, Maxwell</cp:lastModifiedBy>
  <cp:revision>4</cp:revision>
  <dcterms:created xsi:type="dcterms:W3CDTF">2023-04-10T13:40:43Z</dcterms:created>
  <dcterms:modified xsi:type="dcterms:W3CDTF">2023-08-04T19:35:58Z</dcterms:modified>
</cp:coreProperties>
</file>

<file path=docProps/thumbnail.jpeg>
</file>